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6858000" cy="9144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6DC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6237FF-192E-4EBF-B2C5-D5E078D943C0}" v="2" dt="2026-05-06T17:00:28.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62" d="100"/>
          <a:sy n="162" d="100"/>
        </p:scale>
        <p:origin x="76" y="-692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FE46CCE-B85D-4B02-A2A0-3B5E07BB8D2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1746881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E46CCE-B85D-4B02-A2A0-3B5E07BB8D2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279656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E46CCE-B85D-4B02-A2A0-3B5E07BB8D2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3459154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E46CCE-B85D-4B02-A2A0-3B5E07BB8D2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3710313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E46CCE-B85D-4B02-A2A0-3B5E07BB8D2D}"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1785900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FE46CCE-B85D-4B02-A2A0-3B5E07BB8D2D}"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3516022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FE46CCE-B85D-4B02-A2A0-3B5E07BB8D2D}" type="datetimeFigureOut">
              <a:rPr lang="en-US" smtClean="0"/>
              <a:t>5/7/2026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51789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FE46CCE-B85D-4B02-A2A0-3B5E07BB8D2D}" type="datetimeFigureOut">
              <a:rPr lang="en-US" smtClean="0"/>
              <a:t>5/7/2026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698698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E46CCE-B85D-4B02-A2A0-3B5E07BB8D2D}" type="datetimeFigureOut">
              <a:rPr lang="en-US" smtClean="0"/>
              <a:t>5/7/2026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762346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E46CCE-B85D-4B02-A2A0-3B5E07BB8D2D}"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33912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E46CCE-B85D-4B02-A2A0-3B5E07BB8D2D}"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3040ED-EE0A-4E0D-AD49-0635AB9631B9}" type="slidenum">
              <a:rPr lang="en-US" smtClean="0"/>
              <a:t>‹#›</a:t>
            </a:fld>
            <a:endParaRPr lang="en-US"/>
          </a:p>
        </p:txBody>
      </p:sp>
    </p:spTree>
    <p:extLst>
      <p:ext uri="{BB962C8B-B14F-4D97-AF65-F5344CB8AC3E}">
        <p14:creationId xmlns:p14="http://schemas.microsoft.com/office/powerpoint/2010/main" val="1101010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FE46CCE-B85D-4B02-A2A0-3B5E07BB8D2D}" type="datetimeFigureOut">
              <a:rPr lang="en-US" smtClean="0"/>
              <a:t>5/7/2026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63040ED-EE0A-4E0D-AD49-0635AB9631B9}" type="slidenum">
              <a:rPr lang="en-US" smtClean="0"/>
              <a:t>‹#›</a:t>
            </a:fld>
            <a:endParaRPr lang="en-US"/>
          </a:p>
        </p:txBody>
      </p:sp>
    </p:spTree>
    <p:extLst>
      <p:ext uri="{BB962C8B-B14F-4D97-AF65-F5344CB8AC3E}">
        <p14:creationId xmlns:p14="http://schemas.microsoft.com/office/powerpoint/2010/main" val="2035928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2450" y="304800"/>
            <a:ext cx="1313150" cy="1243756"/>
          </a:xfrm>
          <a:prstGeom prst="rect">
            <a:avLst/>
          </a:prstGeom>
        </p:spPr>
      </p:pic>
      <p:sp>
        <p:nvSpPr>
          <p:cNvPr id="4" name="Rectangle 3"/>
          <p:cNvSpPr/>
          <p:nvPr/>
        </p:nvSpPr>
        <p:spPr>
          <a:xfrm>
            <a:off x="128016" y="167640"/>
            <a:ext cx="6629400" cy="8839200"/>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599" y="257556"/>
            <a:ext cx="931959" cy="1333500"/>
          </a:xfrm>
          <a:prstGeom prst="rect">
            <a:avLst/>
          </a:prstGeom>
          <a:ln>
            <a:noFill/>
          </a:ln>
        </p:spPr>
      </p:pic>
      <p:sp>
        <p:nvSpPr>
          <p:cNvPr id="7" name="TextBox 6"/>
          <p:cNvSpPr txBox="1"/>
          <p:nvPr/>
        </p:nvSpPr>
        <p:spPr>
          <a:xfrm>
            <a:off x="0" y="450918"/>
            <a:ext cx="6858000" cy="861774"/>
          </a:xfrm>
          <a:prstGeom prst="rect">
            <a:avLst/>
          </a:prstGeom>
          <a:noFill/>
        </p:spPr>
        <p:txBody>
          <a:bodyPr wrap="square" rtlCol="0">
            <a:spAutoFit/>
          </a:bodyPr>
          <a:lstStyle/>
          <a:p>
            <a:pPr algn="ctr"/>
            <a:r>
              <a:rPr lang="en-US" sz="1600" b="1" dirty="0"/>
              <a:t>ADVANCED INFANTRY TRAINING BATTALION</a:t>
            </a:r>
          </a:p>
          <a:p>
            <a:pPr algn="ctr"/>
            <a:r>
              <a:rPr lang="en-US" sz="1600" b="1" dirty="0"/>
              <a:t>SCHOOL OF INFANTRY – EAST</a:t>
            </a:r>
          </a:p>
          <a:p>
            <a:pPr algn="ctr"/>
            <a:r>
              <a:rPr lang="en-US" sz="1600" b="1" dirty="0"/>
              <a:t>INFANTRY UNIT LEADER COURSE PREP-GUIDE</a:t>
            </a:r>
          </a:p>
        </p:txBody>
      </p:sp>
      <p:sp>
        <p:nvSpPr>
          <p:cNvPr id="3" name="Title 2"/>
          <p:cNvSpPr>
            <a:spLocks noGrp="1"/>
          </p:cNvSpPr>
          <p:nvPr>
            <p:ph type="ctrTitle"/>
          </p:nvPr>
        </p:nvSpPr>
        <p:spPr>
          <a:xfrm>
            <a:off x="304800" y="1544291"/>
            <a:ext cx="6248400" cy="7519230"/>
          </a:xfrm>
        </p:spPr>
        <p:txBody>
          <a:bodyPr anchor="t" anchorCtr="0">
            <a:noAutofit/>
          </a:bodyPr>
          <a:lstStyle/>
          <a:p>
            <a:pPr algn="l"/>
            <a:r>
              <a:rPr lang="en-US" sz="1200" dirty="0"/>
              <a:t>1. The intent of Infantry Unit Leader Course (IULC) is to develop leaders who have the will and knowledge to take decisive action in an uncertain environment, within the commander's intent. IULC is designed to be performance-oriented, focusing on the student's ability to think critically and to make acceptable decisions by applying sound fundamental principles that are captured in our infantry doctrine. The course seeks to train, develop, and produce an infantry leader confident in their ability to make sound tactical decisions when placed in scenarios progressing in complexity and design. </a:t>
            </a:r>
            <a:br>
              <a:rPr lang="en-US" sz="1200" dirty="0"/>
            </a:br>
            <a:r>
              <a:rPr lang="en-US" sz="1200" dirty="0"/>
              <a:t>2. </a:t>
            </a:r>
            <a:r>
              <a:rPr lang="en-US" sz="1200" dirty="0">
                <a:solidFill>
                  <a:srgbClr val="FF0000"/>
                </a:solidFill>
              </a:rPr>
              <a:t>0300 T&amp;R events </a:t>
            </a:r>
            <a:br>
              <a:rPr lang="en-US" sz="1200" dirty="0">
                <a:solidFill>
                  <a:srgbClr val="FF0000"/>
                </a:solidFill>
              </a:rPr>
            </a:br>
            <a:r>
              <a:rPr lang="en-US" sz="1200" dirty="0"/>
              <a:t>    03XX-COND-1001		03XX-FSPT-2001</a:t>
            </a:r>
            <a:br>
              <a:rPr lang="en-US" sz="1200" dirty="0"/>
            </a:br>
            <a:r>
              <a:rPr lang="en-US" sz="1200" dirty="0"/>
              <a:t>    03XX-NAV-1002		03XX-RFL-1001</a:t>
            </a:r>
            <a:br>
              <a:rPr lang="en-US" sz="1200" dirty="0"/>
            </a:br>
            <a:r>
              <a:rPr lang="en-US" sz="1200" dirty="0"/>
              <a:t>    03XX-C2-1001		03XX-GRLA-1001		</a:t>
            </a:r>
            <a:br>
              <a:rPr lang="en-US" sz="1200" dirty="0"/>
            </a:br>
            <a:br>
              <a:rPr lang="en-US" sz="1200" dirty="0"/>
            </a:br>
            <a:r>
              <a:rPr lang="en-US" sz="1200" dirty="0"/>
              <a:t>It is recommended that students attending this course be evaluated on these events within six months of the course convene date.  Prospective students should put additional emphasis on land navigation (plotting and map work) and operational terms and graphics (ref. JP 1-02, MIL-STD 2525D,</a:t>
            </a:r>
            <a:r>
              <a:rPr lang="en-US" sz="1200" dirty="0">
                <a:solidFill>
                  <a:srgbClr val="FF0000"/>
                </a:solidFill>
              </a:rPr>
              <a:t> NOT </a:t>
            </a:r>
            <a:r>
              <a:rPr lang="en-US" sz="1200" dirty="0"/>
              <a:t>MCRP 5-12A). Students will be evaluated via Performance Evaluation Checklist on the following items on check in day: M4/M27 Service Rifle, M320A1 Grenade Launcher, M32 Grenade Launcher, M72 Light Anti-tank Weapon (LAW) and the M136 AT-4 Rocket Launcher. </a:t>
            </a:r>
            <a:br>
              <a:rPr lang="en-US" sz="1200" dirty="0"/>
            </a:br>
            <a:br>
              <a:rPr lang="en-US" sz="1200" dirty="0"/>
            </a:br>
            <a:r>
              <a:rPr lang="en-US" sz="1200" dirty="0"/>
              <a:t>    </a:t>
            </a:r>
            <a:r>
              <a:rPr lang="en-US" sz="1200" dirty="0">
                <a:solidFill>
                  <a:srgbClr val="FF0000"/>
                </a:solidFill>
              </a:rPr>
              <a:t>RECOMMENDED MARINENET TRAINING:</a:t>
            </a:r>
            <a:br>
              <a:rPr lang="en-US" sz="1200" dirty="0"/>
            </a:br>
            <a:r>
              <a:rPr lang="en-US" sz="1200" dirty="0"/>
              <a:t>    MCIZ2540AZ Communications Plan and Orders</a:t>
            </a:r>
            <a:br>
              <a:rPr lang="en-US" sz="1200" dirty="0"/>
            </a:br>
            <a:r>
              <a:rPr lang="en-US" sz="1200" dirty="0"/>
              <a:t>    MCIZ0382ZZ Infantry Sqd Ldr: Weapons &amp; Fire Support</a:t>
            </a:r>
            <a:br>
              <a:rPr lang="en-US" sz="1200" dirty="0"/>
            </a:br>
            <a:br>
              <a:rPr lang="en-US" sz="1200" dirty="0"/>
            </a:br>
            <a:r>
              <a:rPr lang="en-US" sz="1200" dirty="0"/>
              <a:t>    </a:t>
            </a:r>
            <a:r>
              <a:rPr lang="en-US" sz="1200" dirty="0">
                <a:solidFill>
                  <a:srgbClr val="FF0000"/>
                </a:solidFill>
              </a:rPr>
              <a:t>REFERENCES:</a:t>
            </a:r>
            <a:br>
              <a:rPr lang="en-US" sz="1200" dirty="0"/>
            </a:br>
            <a:r>
              <a:rPr lang="en-US" sz="1200" dirty="0"/>
              <a:t>    Operate VHF and UHF Field Radios		Marine Rifle Squad MCRP 3-10A.3</a:t>
            </a:r>
            <a:br>
              <a:rPr lang="en-US" sz="1200" dirty="0"/>
            </a:br>
            <a:r>
              <a:rPr lang="en-US" sz="1200" dirty="0"/>
              <a:t>    Commander’s Tactical Handbook MCRP 3-30.7	Scouting and Patrolling MCTP 3-01A</a:t>
            </a:r>
            <a:br>
              <a:rPr lang="en-US" sz="1200" dirty="0"/>
            </a:br>
            <a:r>
              <a:rPr lang="en-US" sz="1200" dirty="0"/>
              <a:t>    Infantry Company Operations MCRP 3-10A.2	</a:t>
            </a:r>
            <a:br>
              <a:rPr lang="en-US" sz="1200" dirty="0"/>
            </a:br>
            <a:r>
              <a:rPr lang="en-US" sz="1200" dirty="0"/>
              <a:t>    Marine Infantry Platoon MCRP 3-10A.2	</a:t>
            </a:r>
            <a:br>
              <a:rPr lang="en-US" sz="1200" dirty="0"/>
            </a:br>
            <a:br>
              <a:rPr lang="en-US" sz="1200" dirty="0"/>
            </a:br>
            <a:r>
              <a:rPr lang="en-US" sz="1200" dirty="0"/>
              <a:t>The above listed MarineNet Training and references are encouraged for all students to familiarize themselves with these events within three months of attending IULC. Students need to be familiar with the following subjects: Plan for and employment of infantry supporting arms (Machineguns, Mortars, Anti-Armor), Integration of close air support, and fire support planning with a ground scheme of maneuver.</a:t>
            </a:r>
            <a:br>
              <a:rPr lang="en-US" sz="1200" dirty="0"/>
            </a:br>
            <a:br>
              <a:rPr lang="en-US" sz="1200" dirty="0"/>
            </a:br>
            <a:r>
              <a:rPr lang="en-US" sz="1200" dirty="0"/>
              <a:t>3. In addition to the T&amp;R events, MarineNet Training and References listed, students should read and synthesize MCDP 1,1-0,1-3,1-4,5,6,7, Boyd by Col. John Boyd, and Passion of Command by B.P. McCoy.  Though not evaluated directly, the pre-reading will feature prominently in leadership evaluations where the student will be expected to exercise critical thinking while applying the concepts from the books.	</a:t>
            </a:r>
            <a:br>
              <a:rPr lang="en-US" sz="1200" dirty="0"/>
            </a:br>
            <a:endParaRPr lang="en-US" sz="1200" b="1" dirty="0">
              <a:solidFill>
                <a:srgbClr val="FF0000"/>
              </a:solidFill>
            </a:endParaRPr>
          </a:p>
        </p:txBody>
      </p:sp>
    </p:spTree>
    <p:extLst>
      <p:ext uri="{BB962C8B-B14F-4D97-AF65-F5344CB8AC3E}">
        <p14:creationId xmlns:p14="http://schemas.microsoft.com/office/powerpoint/2010/main" val="2381664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8016" y="167640"/>
            <a:ext cx="6629400" cy="8839200"/>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599" y="257556"/>
            <a:ext cx="931959" cy="1333500"/>
          </a:xfrm>
          <a:prstGeom prst="rect">
            <a:avLst/>
          </a:prstGeom>
          <a:ln>
            <a:noFill/>
          </a:ln>
        </p:spPr>
      </p:pic>
      <p:sp>
        <p:nvSpPr>
          <p:cNvPr id="7" name="TextBox 6"/>
          <p:cNvSpPr txBox="1"/>
          <p:nvPr/>
        </p:nvSpPr>
        <p:spPr>
          <a:xfrm>
            <a:off x="0" y="450918"/>
            <a:ext cx="6858000" cy="861774"/>
          </a:xfrm>
          <a:prstGeom prst="rect">
            <a:avLst/>
          </a:prstGeom>
          <a:noFill/>
        </p:spPr>
        <p:txBody>
          <a:bodyPr wrap="square" rtlCol="0">
            <a:spAutoFit/>
          </a:bodyPr>
          <a:lstStyle/>
          <a:p>
            <a:pPr algn="ctr"/>
            <a:r>
              <a:rPr lang="en-US" sz="1600" b="1" dirty="0"/>
              <a:t>ADVANCED INFANTRY TRAINING BATTALION</a:t>
            </a:r>
          </a:p>
          <a:p>
            <a:pPr algn="ctr"/>
            <a:r>
              <a:rPr lang="en-US" sz="1600" b="1" dirty="0"/>
              <a:t>SCHOOL OF INFANTRY – EAST</a:t>
            </a:r>
          </a:p>
          <a:p>
            <a:pPr algn="ctr"/>
            <a:r>
              <a:rPr lang="en-US" sz="1600" b="1" dirty="0"/>
              <a:t>INFANTRY UNIT LEADER COURSE PREP-GUIDE</a:t>
            </a:r>
          </a:p>
        </p:txBody>
      </p:sp>
      <p:sp>
        <p:nvSpPr>
          <p:cNvPr id="3" name="Title 2"/>
          <p:cNvSpPr>
            <a:spLocks noGrp="1"/>
          </p:cNvSpPr>
          <p:nvPr>
            <p:ph type="ctrTitle"/>
          </p:nvPr>
        </p:nvSpPr>
        <p:spPr>
          <a:xfrm>
            <a:off x="514350" y="1680972"/>
            <a:ext cx="5886450" cy="7082028"/>
          </a:xfrm>
        </p:spPr>
        <p:txBody>
          <a:bodyPr anchor="t" anchorCtr="0">
            <a:normAutofit/>
          </a:bodyPr>
          <a:lstStyle/>
          <a:p>
            <a:pPr algn="l"/>
            <a:br>
              <a:rPr lang="en-US" sz="1100" dirty="0"/>
            </a:br>
            <a:br>
              <a:rPr lang="en-US" sz="1100" dirty="0"/>
            </a:br>
            <a:endParaRPr lang="en-US" sz="1600" b="1" dirty="0">
              <a:solidFill>
                <a:srgbClr val="FF0000"/>
              </a:solidFill>
            </a:endParaRPr>
          </a:p>
        </p:txBody>
      </p:sp>
      <p:sp>
        <p:nvSpPr>
          <p:cNvPr id="2" name="Rectangle 1"/>
          <p:cNvSpPr/>
          <p:nvPr/>
        </p:nvSpPr>
        <p:spPr>
          <a:xfrm>
            <a:off x="609600" y="1784418"/>
            <a:ext cx="5562600" cy="3046988"/>
          </a:xfrm>
          <a:prstGeom prst="rect">
            <a:avLst/>
          </a:prstGeom>
        </p:spPr>
        <p:txBody>
          <a:bodyPr wrap="square">
            <a:spAutoFit/>
          </a:bodyPr>
          <a:lstStyle/>
          <a:p>
            <a:r>
              <a:rPr lang="en-US" sz="1200" dirty="0"/>
              <a:t>Emotional and professional maturity are essential to the successful completion of Infantry Unit Leader Course. Students will make significant tactical movements under load and will be observed and evaluated during conditions of enhanced physical and mental stress. Individual physical and mental fitness is a crucial aspect of successful completion of this course. It is vital that they behave in a manner befitting of a professional infantry leader. </a:t>
            </a:r>
          </a:p>
          <a:p>
            <a:endParaRPr lang="en-US" sz="1200" dirty="0"/>
          </a:p>
          <a:p>
            <a:r>
              <a:rPr lang="en-US" sz="1200" dirty="0"/>
              <a:t> 4.  This prep-guide intentionally mirrors the required Command Screening Checklist (CSC) but does not replace it. To be accepted to the course, students are required to physically possess the CSC on the convening date.</a:t>
            </a:r>
            <a:r>
              <a:rPr lang="en-US" sz="1200" b="1" dirty="0">
                <a:solidFill>
                  <a:srgbClr val="FF0000"/>
                </a:solidFill>
              </a:rPr>
              <a:t> </a:t>
            </a:r>
            <a:br>
              <a:rPr lang="en-US" sz="1200" dirty="0"/>
            </a:br>
            <a:endParaRPr lang="en-US" sz="1200" dirty="0"/>
          </a:p>
          <a:p>
            <a:r>
              <a:rPr lang="en-US" sz="1200" dirty="0"/>
              <a:t>5. If there are any questions or concerns regarding eligibility or preparation for this course, please contact the course SNCOIC GySgt Branson at Office: (910) 449-2197, Cell: (318) 450-2615, Email: justus.branson@usmc.mil or Course Chief Instructor GySgt Stanislawski at Office: (910) 449-2195, Cell: (440) 865-9540, Email: mitchell.stanislawski@usmc.mil</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2450" y="304800"/>
            <a:ext cx="1313150" cy="1243756"/>
          </a:xfrm>
          <a:prstGeom prst="rect">
            <a:avLst/>
          </a:prstGeom>
        </p:spPr>
      </p:pic>
    </p:spTree>
    <p:extLst>
      <p:ext uri="{BB962C8B-B14F-4D97-AF65-F5344CB8AC3E}">
        <p14:creationId xmlns:p14="http://schemas.microsoft.com/office/powerpoint/2010/main" val="26005676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b6988f6-4280-4edd-b17a-de6a4d6b517b">
      <Terms xmlns="http://schemas.microsoft.com/office/infopath/2007/PartnerControls"/>
    </lcf76f155ced4ddcb4097134ff3c332f>
    <TaxCatchAll xmlns="9b21bb59-f362-4ab9-8f17-122ef8011c42" xsi:nil="true"/>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FF1E8B3D916E743AD7A35BBABD1CB11" ma:contentTypeVersion="19" ma:contentTypeDescription="Create a new document." ma:contentTypeScope="" ma:versionID="5cbd5f4806de8526ffbeacbc391dc058">
  <xsd:schema xmlns:xsd="http://www.w3.org/2001/XMLSchema" xmlns:xs="http://www.w3.org/2001/XMLSchema" xmlns:p="http://schemas.microsoft.com/office/2006/metadata/properties" xmlns:ns1="http://schemas.microsoft.com/sharepoint/v3" xmlns:ns2="ab6988f6-4280-4edd-b17a-de6a4d6b517b" xmlns:ns3="9b21bb59-f362-4ab9-8f17-122ef8011c42" targetNamespace="http://schemas.microsoft.com/office/2006/metadata/properties" ma:root="true" ma:fieldsID="d5362273cb435d778861934d4e605098" ns1:_="" ns2:_="" ns3:_="">
    <xsd:import namespace="http://schemas.microsoft.com/sharepoint/v3"/>
    <xsd:import namespace="ab6988f6-4280-4edd-b17a-de6a4d6b517b"/>
    <xsd:import namespace="9b21bb59-f362-4ab9-8f17-122ef8011c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element ref="ns1:_ip_UnifiedCompliancePolicyProperties" minOccurs="0"/>
                <xsd:element ref="ns1:_ip_UnifiedCompliancePolicyUIAction"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6988f6-4280-4edd-b17a-de6a4d6b51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c7be36e-9551-4638-a550-39ad874449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element name="MediaServiceLocation" ma:index="26"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b21bb59-f362-4ab9-8f17-122ef8011c4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be75940-af3e-4a22-bcf7-94e83d9e0b43}" ma:internalName="TaxCatchAll" ma:showField="CatchAllData" ma:web="9b21bb59-f362-4ab9-8f17-122ef8011c42">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D2E1BF-F385-449D-A6A3-61D8F5DAF404}">
  <ds:schemaRefs>
    <ds:schemaRef ds:uri="http://schemas.microsoft.com/sharepoint/v3/contenttype/forms"/>
  </ds:schemaRefs>
</ds:datastoreItem>
</file>

<file path=customXml/itemProps2.xml><?xml version="1.0" encoding="utf-8"?>
<ds:datastoreItem xmlns:ds="http://schemas.openxmlformats.org/officeDocument/2006/customXml" ds:itemID="{04BFCBD0-0192-4D6D-A79B-4058D2A67ED2}">
  <ds:schemaRefs>
    <ds:schemaRef ds:uri="http://schemas.microsoft.com/office/2006/metadata/properties"/>
    <ds:schemaRef ds:uri="ab6988f6-4280-4edd-b17a-de6a4d6b517b"/>
    <ds:schemaRef ds:uri="http://schemas.microsoft.com/office/2006/documentManagement/types"/>
    <ds:schemaRef ds:uri="http://www.w3.org/XML/1998/namespace"/>
    <ds:schemaRef ds:uri="http://schemas.microsoft.com/office/infopath/2007/PartnerControls"/>
    <ds:schemaRef ds:uri="http://purl.org/dc/elements/1.1/"/>
    <ds:schemaRef ds:uri="http://purl.org/dc/dcmitype/"/>
    <ds:schemaRef ds:uri="http://schemas.openxmlformats.org/package/2006/metadata/core-properties"/>
    <ds:schemaRef ds:uri="9b21bb59-f362-4ab9-8f17-122ef8011c42"/>
    <ds:schemaRef ds:uri="http://schemas.microsoft.com/sharepoint/v3"/>
    <ds:schemaRef ds:uri="http://purl.org/dc/terms/"/>
  </ds:schemaRefs>
</ds:datastoreItem>
</file>

<file path=customXml/itemProps3.xml><?xml version="1.0" encoding="utf-8"?>
<ds:datastoreItem xmlns:ds="http://schemas.openxmlformats.org/officeDocument/2006/customXml" ds:itemID="{B8463E04-8572-4227-B826-1D513519EE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b6988f6-4280-4edd-b17a-de6a4d6b517b"/>
    <ds:schemaRef ds:uri="9b21bb59-f362-4ab9-8f17-122ef8011c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3aa45f1-e5ac-41ae-bb48-b40f15a7063a}" enabled="1" method="Privileged" siteId="{f4c44cda-18c6-46b0-80f2-e290072444fd}" removed="0"/>
</clbl:labelList>
</file>

<file path=docProps/app.xml><?xml version="1.0" encoding="utf-8"?>
<Properties xmlns="http://schemas.openxmlformats.org/officeDocument/2006/extended-properties" xmlns:vt="http://schemas.openxmlformats.org/officeDocument/2006/docPropsVTypes">
  <TotalTime>2116</TotalTime>
  <Words>679</Words>
  <Application>Microsoft Office PowerPoint</Application>
  <PresentationFormat>On-screen Show (4:3)</PresentationFormat>
  <Paragraphs>12</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1. The intent of Infantry Unit Leader Course (IULC) is to develop leaders who have the will and knowledge to take decisive action in an uncertain environment, within the commander's intent. IULC is designed to be performance-oriented, focusing on the student's ability to think critically and to make acceptable decisions by applying sound fundamental principles that are captured in our infantry doctrine. The course seeks to train, develop, and produce an infantry leader confident in their ability to make sound tactical decisions when placed in scenarios progressing in complexity and design.  2. 0300 T&amp;R events      03XX-COND-1001  03XX-FSPT-2001     03XX-NAV-1002  03XX-RFL-1001     03XX-C2-1001  03XX-GRLA-1001    It is recommended that students attending this course be evaluated on these events within six months of the course convene date.  Prospective students should put additional emphasis on land navigation (plotting and map work) and operational terms and graphics (ref. JP 1-02, MIL-STD 2525D, NOT MCRP 5-12A). Students will be evaluated via Performance Evaluation Checklist on the following items on check in day: M4/M27 Service Rifle, M320A1 Grenade Launcher, M32 Grenade Launcher, M72 Light Anti-tank Weapon (LAW) and the M136 AT-4 Rocket Launcher.       RECOMMENDED MARINENET TRAINING:     MCIZ2540AZ Communications Plan and Orders     MCIZ0382ZZ Infantry Sqd Ldr: Weapons &amp; Fire Support      REFERENCES:     Operate VHF and UHF Field Radios  Marine Rifle Squad MCRP 3-10A.3     Commander’s Tactical Handbook MCRP 3-30.7 Scouting and Patrolling MCTP 3-01A     Infantry Company Operations MCRP 3-10A.2      Marine Infantry Platoon MCRP 3-10A.2   The above listed MarineNet Training and references are encouraged for all students to familiarize themselves with these events within three months of attending IULC. Students need to be familiar with the following subjects: Plan for and employment of infantry supporting arms (Machineguns, Mortars, Anti-Armor), Integration of close air support, and fire support planning with a ground scheme of maneuver.  3. In addition to the T&amp;R events, MarineNet Training and References listed, students should read and synthesize MCDP 1,1-0,1-3,1-4,5,6,7, Boyd by Col. John Boyd, and Passion of Command by B.P. McCoy.  Though not evaluated directly, the pre-reading will feature prominently in leadership evaluations where the student will be expected to exercise critical thinking while applying the concepts from the books.  </vt:lpstr>
      <vt:lpstr>  </vt:lpstr>
    </vt:vector>
  </TitlesOfParts>
  <Company>MCEDS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Carroll LtCol Sean P</dc:creator>
  <cp:lastModifiedBy>Stanislawski GySgt Mitchell E</cp:lastModifiedBy>
  <cp:revision>52</cp:revision>
  <cp:lastPrinted>2018-09-28T19:03:48Z</cp:lastPrinted>
  <dcterms:created xsi:type="dcterms:W3CDTF">2017-10-03T15:44:35Z</dcterms:created>
  <dcterms:modified xsi:type="dcterms:W3CDTF">2026-05-07T13:17:30Z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0x0101009FF1E8B3D916E743AD7A35BBABD1CB11</vt:lpwstr>
  </property>
  <property fmtid="{D5CDD505-2E9C-101B-9397-08002B2CF9AE}" pid="3" name="MediaServiceImageTags">
    <vt:lpwstr/>
  </property>
</Properties>
</file>